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6" r:id="rId5"/>
    <p:sldId id="258" r:id="rId6"/>
    <p:sldId id="267" r:id="rId7"/>
    <p:sldId id="269" r:id="rId8"/>
    <p:sldId id="268" r:id="rId9"/>
    <p:sldId id="257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ario Frontino" initials="RF" lastIdx="1" clrIdx="0">
    <p:extLst>
      <p:ext uri="{19B8F6BF-5375-455C-9EA6-DF929625EA0E}">
        <p15:presenceInfo xmlns:p15="http://schemas.microsoft.com/office/powerpoint/2012/main" userId="1dc562aba3bf683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1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>
        <p:scale>
          <a:sx n="70" d="100"/>
          <a:sy n="70" d="100"/>
        </p:scale>
        <p:origin x="660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5E7CC127-BD0C-4139-9505-060A24F373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Software Engineering A-H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xmlns="" id="{4E36D371-1821-416E-BEB6-FE82D89041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GRUPPO 10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xmlns="" id="{FF160B2F-02C1-4BDB-A2F9-904EA9964294}"/>
              </a:ext>
            </a:extLst>
          </p:cNvPr>
          <p:cNvSpPr txBox="1">
            <a:spLocks/>
          </p:cNvSpPr>
          <p:nvPr/>
        </p:nvSpPr>
        <p:spPr>
          <a:xfrm>
            <a:off x="545128" y="3228975"/>
            <a:ext cx="5529458" cy="312420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1600" dirty="0">
                <a:solidFill>
                  <a:schemeClr val="bg1"/>
                </a:solidFill>
              </a:rPr>
              <a:t>Università degli Studi di Salerno</a:t>
            </a:r>
          </a:p>
          <a:p>
            <a:r>
              <a:rPr lang="it-IT" sz="1600" dirty="0">
                <a:solidFill>
                  <a:schemeClr val="bg1"/>
                </a:solidFill>
              </a:rPr>
              <a:t/>
            </a:r>
            <a:br>
              <a:rPr lang="it-IT" sz="1600" dirty="0">
                <a:solidFill>
                  <a:schemeClr val="bg1"/>
                </a:solidFill>
              </a:rPr>
            </a:br>
            <a:r>
              <a:rPr lang="it-IT" sz="1600" dirty="0">
                <a:solidFill>
                  <a:schemeClr val="bg1"/>
                </a:solidFill>
              </a:rPr>
              <a:t>Dipartimento di Ingegneria dell’Informazione ed Elettrica e Matematica Applicata (DIEM)</a:t>
            </a:r>
          </a:p>
          <a:p>
            <a:r>
              <a:rPr lang="it-IT" sz="1600" dirty="0">
                <a:solidFill>
                  <a:schemeClr val="bg1"/>
                </a:solidFill>
              </a:rPr>
              <a:t/>
            </a:r>
            <a:br>
              <a:rPr lang="it-IT" sz="1600" dirty="0">
                <a:solidFill>
                  <a:schemeClr val="bg1"/>
                </a:solidFill>
              </a:rPr>
            </a:br>
            <a:r>
              <a:rPr lang="it-IT" sz="1600" dirty="0">
                <a:solidFill>
                  <a:schemeClr val="bg1"/>
                </a:solidFill>
              </a:rPr>
              <a:t>Classe delle lauree magistrali in Ingegneria Informatica (LM-32)</a:t>
            </a:r>
          </a:p>
          <a:p>
            <a:r>
              <a:rPr lang="it-IT" sz="1600" dirty="0">
                <a:solidFill>
                  <a:schemeClr val="bg1"/>
                </a:solidFill>
              </a:rPr>
              <a:t/>
            </a:r>
            <a:br>
              <a:rPr lang="it-IT" sz="1600" dirty="0">
                <a:solidFill>
                  <a:schemeClr val="bg1"/>
                </a:solidFill>
              </a:rPr>
            </a:br>
            <a:r>
              <a:rPr lang="it-IT" sz="1600" dirty="0">
                <a:solidFill>
                  <a:schemeClr val="bg1"/>
                </a:solidFill>
              </a:rPr>
              <a:t>Anno Accademico 2020/2021</a:t>
            </a:r>
          </a:p>
          <a:p>
            <a:endParaRPr lang="it-IT" sz="1600" dirty="0">
              <a:solidFill>
                <a:schemeClr val="bg1"/>
              </a:solidFill>
            </a:endParaRPr>
          </a:p>
          <a:p>
            <a:endParaRPr lang="it-IT" sz="1600" dirty="0">
              <a:solidFill>
                <a:schemeClr val="bg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xmlns="" id="{42F6F212-C36C-4448-B0B2-95F9A87A902E}"/>
              </a:ext>
            </a:extLst>
          </p:cNvPr>
          <p:cNvSpPr txBox="1"/>
          <p:nvPr/>
        </p:nvSpPr>
        <p:spPr>
          <a:xfrm>
            <a:off x="8372449" y="4791075"/>
            <a:ext cx="32744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Boccuzzi Alessandra</a:t>
            </a:r>
          </a:p>
          <a:p>
            <a:r>
              <a:rPr lang="it-IT" sz="1600" dirty="0">
                <a:solidFill>
                  <a:schemeClr val="bg1"/>
                </a:solidFill>
              </a:rPr>
              <a:t>Della Rocca Marco     0622701573</a:t>
            </a:r>
          </a:p>
          <a:p>
            <a:r>
              <a:rPr lang="it-IT" sz="1600" dirty="0">
                <a:solidFill>
                  <a:schemeClr val="bg1"/>
                </a:solidFill>
              </a:rPr>
              <a:t>Di Francesco Alessia   0622701567</a:t>
            </a:r>
          </a:p>
          <a:p>
            <a:r>
              <a:rPr lang="it-IT" sz="1600" dirty="0">
                <a:solidFill>
                  <a:schemeClr val="bg1"/>
                </a:solidFill>
              </a:rPr>
              <a:t>Frontino Rosario        0622701484</a:t>
            </a:r>
          </a:p>
        </p:txBody>
      </p:sp>
      <p:pic>
        <p:nvPicPr>
          <p:cNvPr id="6" name="Picture 6" descr="Logo&#10;&#10;Description automatically generated">
            <a:extLst>
              <a:ext uri="{FF2B5EF4-FFF2-40B4-BE49-F238E27FC236}">
                <a16:creationId xmlns:a16="http://schemas.microsoft.com/office/drawing/2014/main" xmlns="" id="{24028DE7-4B32-48F6-83A8-551F4D2EF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8" r="-1" b="-1"/>
          <a:stretch/>
        </p:blipFill>
        <p:spPr>
          <a:xfrm>
            <a:off x="9080983" y="588020"/>
            <a:ext cx="2529823" cy="249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53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xmlns="" id="{5AA515C4-BC39-4903-A58A-378B0D6AF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1926" y="671998"/>
            <a:ext cx="1074116" cy="1074116"/>
          </a:xfrm>
          <a:prstGeom prst="rect">
            <a:avLst/>
          </a:prstGeom>
          <a:noFill/>
          <a:ln>
            <a:noFill/>
          </a:ln>
          <a:effectLst>
            <a:reflection endPos="0" dist="50800" dir="5400000" sy="-100000" algn="bl" rotWithShape="0"/>
            <a:softEdge rad="0"/>
          </a:effectLst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xmlns="" id="{C7E40C56-1F91-455D-9E05-56650B1DD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99416"/>
            <a:ext cx="11029616" cy="1013800"/>
          </a:xfrm>
        </p:spPr>
        <p:txBody>
          <a:bodyPr/>
          <a:lstStyle/>
          <a:p>
            <a:r>
              <a:rPr lang="it-IT" dirty="0"/>
              <a:t>GESTIONE UTENTI</a:t>
            </a:r>
            <a:br>
              <a:rPr lang="it-IT" dirty="0"/>
            </a:br>
            <a:r>
              <a:rPr lang="it-IT" sz="2000" dirty="0"/>
              <a:t>CANCELLAZIONE DI UN UTENTE</a:t>
            </a:r>
            <a:endParaRPr lang="it-IT" dirty="0"/>
          </a:p>
        </p:txBody>
      </p:sp>
      <p:pic>
        <p:nvPicPr>
          <p:cNvPr id="5" name="media3_olmiCQ1W_BS2b">
            <a:hlinkClick r:id="" action="ppaction://media"/>
            <a:extLst>
              <a:ext uri="{FF2B5EF4-FFF2-40B4-BE49-F238E27FC236}">
                <a16:creationId xmlns="" xmlns:a16="http://schemas.microsoft.com/office/drawing/2014/main" id="{893322AC-E5A8-48D1-9096-B4C3D64996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14000" b="14923"/>
          <a:stretch/>
        </p:blipFill>
        <p:spPr>
          <a:xfrm>
            <a:off x="1424720" y="2325574"/>
            <a:ext cx="9342559" cy="353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19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xmlns="" id="{89566B7C-491F-4544-A325-9FFA429A1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0722" y="657976"/>
            <a:ext cx="1088631" cy="108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xmlns="" id="{5A698DCF-5F07-4065-8045-1A60D1CF9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99416"/>
            <a:ext cx="11029616" cy="1013800"/>
          </a:xfrm>
        </p:spPr>
        <p:txBody>
          <a:bodyPr/>
          <a:lstStyle/>
          <a:p>
            <a:r>
              <a:rPr lang="it-IT" dirty="0"/>
              <a:t>GESTIONE </a:t>
            </a:r>
            <a:r>
              <a:rPr lang="it-IT" dirty="0" err="1"/>
              <a:t>ATTIVITà</a:t>
            </a:r>
            <a:r>
              <a:rPr lang="it-IT" dirty="0"/>
              <a:t> di manutenzione</a:t>
            </a:r>
            <a:br>
              <a:rPr lang="it-IT" dirty="0"/>
            </a:br>
            <a:r>
              <a:rPr lang="it-IT" sz="2000" dirty="0" smtClean="0"/>
              <a:t>login e c</a:t>
            </a:r>
            <a:r>
              <a:rPr lang="it-IT" sz="2000" dirty="0" smtClean="0"/>
              <a:t>reazione </a:t>
            </a:r>
            <a:r>
              <a:rPr lang="it-IT" sz="2000" dirty="0"/>
              <a:t>di un’attività</a:t>
            </a:r>
            <a:endParaRPr lang="it-IT" dirty="0"/>
          </a:p>
        </p:txBody>
      </p:sp>
      <p:pic>
        <p:nvPicPr>
          <p:cNvPr id="4" name="login-create_aiLWWJVJ_Vi12">
            <a:hlinkClick r:id="" action="ppaction://media"/>
            <a:extLst>
              <a:ext uri="{FF2B5EF4-FFF2-40B4-BE49-F238E27FC236}">
                <a16:creationId xmlns="" xmlns:a16="http://schemas.microsoft.com/office/drawing/2014/main" id="{84FFF00E-615C-4166-B41A-FB65EE00D0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0348" b="14506"/>
          <a:stretch/>
        </p:blipFill>
        <p:spPr>
          <a:xfrm>
            <a:off x="1204767" y="2074460"/>
            <a:ext cx="9455955" cy="38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0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xmlns="" id="{EBBDE2A1-9D58-4FDF-A001-8C13C6B03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0722" y="657976"/>
            <a:ext cx="1088631" cy="108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xmlns="" id="{BE30EEE4-62A5-43BF-9809-36DC0290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99416"/>
            <a:ext cx="11029616" cy="1013800"/>
          </a:xfrm>
        </p:spPr>
        <p:txBody>
          <a:bodyPr/>
          <a:lstStyle/>
          <a:p>
            <a:r>
              <a:rPr lang="it-IT" dirty="0"/>
              <a:t>GESTIONE </a:t>
            </a:r>
            <a:r>
              <a:rPr lang="it-IT" dirty="0" err="1"/>
              <a:t>ATTIVITà</a:t>
            </a:r>
            <a:r>
              <a:rPr lang="it-IT" dirty="0"/>
              <a:t> di manutenzione</a:t>
            </a:r>
            <a:br>
              <a:rPr lang="it-IT" dirty="0"/>
            </a:br>
            <a:r>
              <a:rPr lang="it-IT" sz="2000" dirty="0"/>
              <a:t>modifica di un’attività</a:t>
            </a:r>
            <a:endParaRPr lang="it-IT" dirty="0"/>
          </a:p>
        </p:txBody>
      </p:sp>
      <p:pic>
        <p:nvPicPr>
          <p:cNvPr id="5" name="EDIT WORKSPACE NOTES">
            <a:hlinkClick r:id="" action="ppaction://media"/>
            <a:extLst>
              <a:ext uri="{FF2B5EF4-FFF2-40B4-BE49-F238E27FC236}">
                <a16:creationId xmlns="" xmlns:a16="http://schemas.microsoft.com/office/drawing/2014/main" id="{104FB6E3-268F-4CA0-B9BC-99BA55D786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3131"/>
          <a:stretch/>
        </p:blipFill>
        <p:spPr>
          <a:xfrm>
            <a:off x="1322870" y="2102513"/>
            <a:ext cx="9337852" cy="439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26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xmlns="" id="{C5E72272-C4F5-4166-9718-11239B83B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0722" y="657976"/>
            <a:ext cx="1088631" cy="108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xmlns="" id="{C6C7C34F-5C26-4A01-B647-9633ADF43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99416"/>
            <a:ext cx="11029616" cy="1013800"/>
          </a:xfrm>
        </p:spPr>
        <p:txBody>
          <a:bodyPr/>
          <a:lstStyle/>
          <a:p>
            <a:r>
              <a:rPr lang="it-IT" dirty="0"/>
              <a:t>GESTIONE </a:t>
            </a:r>
            <a:r>
              <a:rPr lang="it-IT" dirty="0" err="1"/>
              <a:t>ATTIVITà</a:t>
            </a:r>
            <a:r>
              <a:rPr lang="it-IT" dirty="0"/>
              <a:t> di manutenzione</a:t>
            </a:r>
            <a:br>
              <a:rPr lang="it-IT" dirty="0"/>
            </a:br>
            <a:r>
              <a:rPr lang="it-IT" sz="2000" dirty="0"/>
              <a:t>cancellazione di un’attività</a:t>
            </a:r>
            <a:endParaRPr lang="it-IT" dirty="0"/>
          </a:p>
        </p:txBody>
      </p:sp>
      <p:pic>
        <p:nvPicPr>
          <p:cNvPr id="6" name="DELETE">
            <a:hlinkClick r:id="" action="ppaction://media"/>
            <a:extLst>
              <a:ext uri="{FF2B5EF4-FFF2-40B4-BE49-F238E27FC236}">
                <a16:creationId xmlns="" xmlns:a16="http://schemas.microsoft.com/office/drawing/2014/main" id="{05A70C15-7F26-4FEA-94A9-1073FD3224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2857"/>
          <a:stretch/>
        </p:blipFill>
        <p:spPr>
          <a:xfrm>
            <a:off x="1310185" y="2142630"/>
            <a:ext cx="9477177" cy="442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74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xmlns="" id="{4F5958A7-6086-4F1C-8CA8-A0A8DA18F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0722" y="657976"/>
            <a:ext cx="1088631" cy="108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xmlns="" id="{22E7070F-A25C-4F1A-8C87-2A8EB7AEE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99416"/>
            <a:ext cx="11029616" cy="1013800"/>
          </a:xfrm>
        </p:spPr>
        <p:txBody>
          <a:bodyPr/>
          <a:lstStyle/>
          <a:p>
            <a:r>
              <a:rPr lang="it-IT" dirty="0"/>
              <a:t>GESTIONE </a:t>
            </a:r>
            <a:r>
              <a:rPr lang="it-IT" dirty="0" err="1"/>
              <a:t>ATTIVITà</a:t>
            </a:r>
            <a:r>
              <a:rPr lang="it-IT" dirty="0"/>
              <a:t> di manutenzione</a:t>
            </a:r>
            <a:br>
              <a:rPr lang="it-IT" dirty="0"/>
            </a:br>
            <a:r>
              <a:rPr lang="it-IT" sz="2000" dirty="0"/>
              <a:t>assegnazione di un’attività</a:t>
            </a:r>
            <a:endParaRPr lang="it-IT" dirty="0"/>
          </a:p>
        </p:txBody>
      </p:sp>
      <p:pic>
        <p:nvPicPr>
          <p:cNvPr id="6" name="Maintenance Activity List - Google Chrome 2020-12-17 12-18-56">
            <a:hlinkClick r:id="" action="ppaction://media"/>
            <a:extLst>
              <a:ext uri="{FF2B5EF4-FFF2-40B4-BE49-F238E27FC236}">
                <a16:creationId xmlns="" xmlns:a16="http://schemas.microsoft.com/office/drawing/2014/main" id="{A765E476-1083-43EC-8A7B-9A9C2035F4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0948"/>
          <a:stretch/>
        </p:blipFill>
        <p:spPr>
          <a:xfrm>
            <a:off x="1241946" y="2198875"/>
            <a:ext cx="9418776" cy="420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1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8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4441ADBE-C815-4E27-BB6D-B150ADE6A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DESCRIZIONE DEL PROGETTO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xmlns="" id="{761512A1-3EAF-429E-96E5-7867C8661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Metodo agile SCRUM</a:t>
            </a:r>
          </a:p>
          <a:p>
            <a:r>
              <a:rPr lang="it-IT" dirty="0"/>
              <a:t>Definizione degli utilizzatori finali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System Administrator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Planner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 err="1"/>
              <a:t>Maintainer</a:t>
            </a:r>
            <a:endParaRPr lang="it-IT" dirty="0"/>
          </a:p>
          <a:p>
            <a:pPr>
              <a:buFont typeface="Wingdings" panose="05000000000000000000" pitchFamily="2" charset="2"/>
              <a:buChar char="§"/>
            </a:pPr>
            <a:r>
              <a:rPr lang="it-IT" dirty="0" err="1"/>
              <a:t>Git</a:t>
            </a:r>
            <a:endParaRPr lang="it-IT" dirty="0"/>
          </a:p>
          <a:p>
            <a:pPr>
              <a:buFont typeface="Wingdings" panose="05000000000000000000" pitchFamily="2" charset="2"/>
              <a:buChar char="§"/>
            </a:pPr>
            <a:r>
              <a:rPr lang="it-IT" dirty="0" err="1"/>
              <a:t>Trello</a:t>
            </a:r>
            <a:endParaRPr lang="it-IT" dirty="0"/>
          </a:p>
          <a:p>
            <a:pPr lvl="1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xmlns="" id="{6A3F6B1F-31C1-4FAD-A6B0-81B887BD56E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lumMod val="75000"/>
                <a:lumOff val="2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410157" y="2180496"/>
            <a:ext cx="364807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0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E3002A0B-6217-49B8-B5E2-40A1A3110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SCRUM</a:t>
            </a:r>
          </a:p>
        </p:txBody>
      </p:sp>
      <p:pic>
        <p:nvPicPr>
          <p:cNvPr id="5" name="Segnaposto contenuto 4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xmlns="" id="{2F6B665C-3BBA-438D-B4EE-E8A4256C9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0658" y="2348723"/>
            <a:ext cx="5010150" cy="2160554"/>
          </a:xfr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xmlns="" id="{18BB9FD1-F732-4F44-B1D5-476795C32355}"/>
              </a:ext>
            </a:extLst>
          </p:cNvPr>
          <p:cNvSpPr txBox="1">
            <a:spLocks/>
          </p:cNvSpPr>
          <p:nvPr/>
        </p:nvSpPr>
        <p:spPr>
          <a:xfrm>
            <a:off x="581192" y="2180496"/>
            <a:ext cx="11029615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Definizione delle user stories</a:t>
            </a:r>
          </a:p>
          <a:p>
            <a:pPr marL="324000" lvl="1" indent="0">
              <a:buNone/>
            </a:pPr>
            <a:r>
              <a:rPr lang="it-IT" dirty="0"/>
              <a:t>	</a:t>
            </a:r>
            <a:r>
              <a:rPr lang="it-IT" sz="1400" dirty="0"/>
              <a:t>per stabilire la priorità delle varie features</a:t>
            </a:r>
          </a:p>
          <a:p>
            <a:r>
              <a:rPr lang="it-IT" dirty="0"/>
              <a:t>Planning poker</a:t>
            </a:r>
          </a:p>
          <a:p>
            <a:pPr marL="0" indent="0">
              <a:buNone/>
            </a:pPr>
            <a:r>
              <a:rPr lang="it-IT" dirty="0"/>
              <a:t>	</a:t>
            </a:r>
            <a:r>
              <a:rPr lang="it-IT" sz="1400" dirty="0"/>
              <a:t>per definire la difficoltà delle user stories</a:t>
            </a:r>
          </a:p>
          <a:p>
            <a:r>
              <a:rPr lang="it-IT" dirty="0" err="1"/>
              <a:t>Daily</a:t>
            </a:r>
            <a:r>
              <a:rPr lang="it-IT" dirty="0"/>
              <a:t> meeting</a:t>
            </a:r>
          </a:p>
          <a:p>
            <a:pPr marL="0" indent="0">
              <a:buNone/>
            </a:pPr>
            <a:r>
              <a:rPr lang="it-IT" dirty="0"/>
              <a:t>	</a:t>
            </a:r>
            <a:r>
              <a:rPr lang="it-IT" sz="1400" dirty="0"/>
              <a:t>per discutere dei problemi e comunicare il lavoro giornaliero</a:t>
            </a:r>
          </a:p>
          <a:p>
            <a:r>
              <a:rPr lang="it-IT" dirty="0"/>
              <a:t>Sprint review</a:t>
            </a:r>
          </a:p>
          <a:p>
            <a:pPr marL="0" indent="0">
              <a:buNone/>
            </a:pPr>
            <a:r>
              <a:rPr lang="it-IT" dirty="0"/>
              <a:t>	</a:t>
            </a:r>
            <a:r>
              <a:rPr lang="it-IT" sz="1400" dirty="0"/>
              <a:t>per mostrare il prodotto sviluppato al product </a:t>
            </a:r>
            <a:r>
              <a:rPr lang="it-IT" sz="1400" dirty="0" err="1"/>
              <a:t>owner</a:t>
            </a:r>
            <a:endParaRPr lang="it-IT" sz="1400" dirty="0"/>
          </a:p>
          <a:p>
            <a:r>
              <a:rPr lang="it-IT" dirty="0"/>
              <a:t>Sprint </a:t>
            </a:r>
            <a:r>
              <a:rPr lang="it-IT" dirty="0" err="1"/>
              <a:t>retrospective</a:t>
            </a:r>
            <a:endParaRPr lang="it-IT" dirty="0"/>
          </a:p>
          <a:p>
            <a:pPr marL="0" indent="0">
              <a:buNone/>
            </a:pPr>
            <a:r>
              <a:rPr lang="it-IT" dirty="0"/>
              <a:t>	</a:t>
            </a:r>
            <a:r>
              <a:rPr lang="it-IT" sz="1400" dirty="0"/>
              <a:t>per migliorare il lavoro del </a:t>
            </a:r>
            <a:r>
              <a:rPr lang="it-IT" sz="1400" dirty="0" err="1"/>
              <a:t>development</a:t>
            </a:r>
            <a:r>
              <a:rPr lang="it-IT" sz="1400" dirty="0"/>
              <a:t> team</a:t>
            </a:r>
            <a:r>
              <a:rPr lang="it-IT" dirty="0"/>
              <a:t>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650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FC8D2D42-F2C1-49A1-96E9-BB845AA58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Utilizzatori finali del prodotto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xmlns="" id="{6BF3E478-865A-44CB-804A-87F611290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System Administrator</a:t>
            </a:r>
          </a:p>
          <a:p>
            <a:pPr marL="324000" lvl="1" indent="0">
              <a:buNone/>
            </a:pPr>
            <a:r>
              <a:rPr lang="it-IT" dirty="0"/>
              <a:t>	</a:t>
            </a:r>
            <a:r>
              <a:rPr lang="it-IT" sz="1400" dirty="0"/>
              <a:t>ha il compito di gestire l’accesso degli utenti al sistema</a:t>
            </a:r>
          </a:p>
          <a:p>
            <a:r>
              <a:rPr lang="it-IT" dirty="0"/>
              <a:t>Planner</a:t>
            </a:r>
          </a:p>
          <a:p>
            <a:pPr marL="0" indent="0">
              <a:buNone/>
            </a:pPr>
            <a:r>
              <a:rPr lang="it-IT" dirty="0"/>
              <a:t>	</a:t>
            </a:r>
            <a:r>
              <a:rPr lang="it-IT" sz="1400" dirty="0"/>
              <a:t>ha il compito di creare e pianificare le attività di manutenzione, assegnandole ai </a:t>
            </a:r>
            <a:r>
              <a:rPr lang="it-IT" sz="1400" dirty="0" err="1"/>
              <a:t>maintainer</a:t>
            </a:r>
            <a:endParaRPr lang="it-IT" sz="1400" dirty="0"/>
          </a:p>
          <a:p>
            <a:r>
              <a:rPr lang="it-IT" dirty="0" err="1"/>
              <a:t>Maintainer</a:t>
            </a:r>
            <a:endParaRPr lang="it-IT" dirty="0"/>
          </a:p>
          <a:p>
            <a:pPr marL="0" indent="0">
              <a:buNone/>
            </a:pPr>
            <a:r>
              <a:rPr lang="it-IT" dirty="0"/>
              <a:t>	</a:t>
            </a:r>
            <a:r>
              <a:rPr lang="it-IT" sz="1400" dirty="0"/>
              <a:t>ha il compito di eseguire le attività di manutenzione assegnate dal planner</a:t>
            </a:r>
          </a:p>
        </p:txBody>
      </p:sp>
      <p:pic>
        <p:nvPicPr>
          <p:cNvPr id="6146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xmlns="" id="{52C28727-FD78-446C-958A-22E5A433B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3424" y="2180496"/>
            <a:ext cx="1266825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xmlns="" id="{9D6E6C85-D483-4DA4-9EC7-E1382A96C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475" y="3514822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Maintenance Icons - Download Free Vector Icons | Noun Project">
            <a:extLst>
              <a:ext uri="{FF2B5EF4-FFF2-40B4-BE49-F238E27FC236}">
                <a16:creationId xmlns:a16="http://schemas.microsoft.com/office/drawing/2014/main" xmlns="" id="{66A0FF84-8A9D-445E-92A9-4A9904FCD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3424" y="4372898"/>
            <a:ext cx="1381126" cy="138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73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ACEA9BB9-4834-4804-8BD3-8688D6FD7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Trello</a:t>
            </a:r>
            <a:r>
              <a:rPr lang="it-IT" dirty="0"/>
              <a:t> e </a:t>
            </a:r>
            <a:r>
              <a:rPr lang="it-IT" dirty="0" err="1"/>
              <a:t>git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xmlns="" id="{906ECB39-33FD-4FF7-870C-B2819B513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514808" cy="3678303"/>
          </a:xfrm>
        </p:spPr>
        <p:txBody>
          <a:bodyPr/>
          <a:lstStyle/>
          <a:p>
            <a:r>
              <a:rPr lang="it-IT" dirty="0" err="1"/>
              <a:t>Trello</a:t>
            </a:r>
            <a:r>
              <a:rPr lang="it-IT" dirty="0"/>
              <a:t> è uno strumento utilizzato dal team di sviluppo per i seguenti scopi: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Assegnare i task a uno sviluppatore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Controllare i task da eseguire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Tenere traccia dei task in sviluppo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Convalidare i task completati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xmlns="" id="{578AD3DC-94E3-4EB9-AFCF-C739F52AB771}"/>
              </a:ext>
            </a:extLst>
          </p:cNvPr>
          <p:cNvSpPr txBox="1">
            <a:spLocks/>
          </p:cNvSpPr>
          <p:nvPr/>
        </p:nvSpPr>
        <p:spPr>
          <a:xfrm>
            <a:off x="6153318" y="2066196"/>
            <a:ext cx="5514808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Git</a:t>
            </a:r>
            <a:r>
              <a:rPr lang="it-IT" dirty="0"/>
              <a:t> è un sistema di controllo delle versioni utilizzato per i seguenti scopi: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Sincronizzare i lavori tra gli sviluppatori grazie ad una repository GitHub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Avere la possibilità di tornare a una versione del software precedente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xmlns="" id="{7AAF0399-371C-48FB-BC3A-14BA1A9337B0}"/>
              </a:ext>
            </a:extLst>
          </p:cNvPr>
          <p:cNvCxnSpPr>
            <a:cxnSpLocks/>
          </p:cNvCxnSpPr>
          <p:nvPr/>
        </p:nvCxnSpPr>
        <p:spPr>
          <a:xfrm>
            <a:off x="6096000" y="2634826"/>
            <a:ext cx="0" cy="2927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xmlns="" id="{1344B2B9-C79B-4F46-8B5B-9B4E2025BBA8}"/>
              </a:ext>
            </a:extLst>
          </p:cNvPr>
          <p:cNvSpPr txBox="1"/>
          <p:nvPr/>
        </p:nvSpPr>
        <p:spPr>
          <a:xfrm>
            <a:off x="581024" y="2114550"/>
            <a:ext cx="11106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 facilitare il processo di sviluppo, il </a:t>
            </a:r>
            <a:r>
              <a:rPr lang="it-IT" dirty="0" err="1"/>
              <a:t>development</a:t>
            </a:r>
            <a:r>
              <a:rPr lang="it-IT" dirty="0"/>
              <a:t> team ha utilizzato i seguenti strumenti:</a:t>
            </a:r>
          </a:p>
        </p:txBody>
      </p:sp>
    </p:spTree>
    <p:extLst>
      <p:ext uri="{BB962C8B-B14F-4D97-AF65-F5344CB8AC3E}">
        <p14:creationId xmlns:p14="http://schemas.microsoft.com/office/powerpoint/2010/main" val="312852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F4E094E0-144F-4CDB-BE54-BB208A21C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Prodotto realizzato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xmlns="" id="{A3521452-9416-407C-A023-B30900A9A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Il prodotto realizzato prevede due applicazioni separate, </a:t>
            </a:r>
          </a:p>
          <a:p>
            <a:pPr marL="0" indent="0">
              <a:buNone/>
            </a:pPr>
            <a:r>
              <a:rPr lang="it-IT" dirty="0"/>
              <a:t>una per l’admin e una per il planner, i cui scopi sono:</a:t>
            </a:r>
          </a:p>
          <a:p>
            <a:r>
              <a:rPr lang="it-IT" dirty="0"/>
              <a:t>Gestione degli utenti (System Administrator)</a:t>
            </a:r>
          </a:p>
          <a:p>
            <a:r>
              <a:rPr lang="it-IT" dirty="0"/>
              <a:t>Gestione delle attività di manutenzione (Planner)</a:t>
            </a:r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xmlns="" id="{53935356-7350-4F79-961C-6B94DF34E5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91" r="14330"/>
          <a:stretch/>
        </p:blipFill>
        <p:spPr>
          <a:xfrm>
            <a:off x="7077076" y="2543271"/>
            <a:ext cx="3981450" cy="296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45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5D7A69ED-B952-43CD-A4F0-3EC7ABBE1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99416"/>
            <a:ext cx="11029616" cy="1013800"/>
          </a:xfrm>
        </p:spPr>
        <p:txBody>
          <a:bodyPr/>
          <a:lstStyle/>
          <a:p>
            <a:r>
              <a:rPr lang="it-IT" dirty="0"/>
              <a:t>GESTIONE UTENTI</a:t>
            </a:r>
            <a:br>
              <a:rPr lang="it-IT" dirty="0"/>
            </a:br>
            <a:r>
              <a:rPr lang="it-IT" sz="2000" dirty="0"/>
              <a:t>VISUALIZZAZIONE DI UN UTENTE</a:t>
            </a:r>
            <a:endParaRPr lang="it-IT" dirty="0"/>
          </a:p>
        </p:txBody>
      </p:sp>
      <p:pic>
        <p:nvPicPr>
          <p:cNvPr id="4" name="Segnaposto contenuto 4">
            <a:extLst>
              <a:ext uri="{FF2B5EF4-FFF2-40B4-BE49-F238E27FC236}">
                <a16:creationId xmlns:a16="http://schemas.microsoft.com/office/drawing/2014/main" xmlns="" id="{F13EE811-39CD-4965-BE15-D83C5D3A1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309" y="2083312"/>
            <a:ext cx="8596312" cy="1509310"/>
          </a:xfrm>
        </p:spPr>
      </p:pic>
      <p:cxnSp>
        <p:nvCxnSpPr>
          <p:cNvPr id="5" name="Connettore 7 6">
            <a:extLst>
              <a:ext uri="{FF2B5EF4-FFF2-40B4-BE49-F238E27FC236}">
                <a16:creationId xmlns:a16="http://schemas.microsoft.com/office/drawing/2014/main" xmlns="" id="{206545B9-6807-4ABD-A60F-552FE013A7F1}"/>
              </a:ext>
            </a:extLst>
          </p:cNvPr>
          <p:cNvCxnSpPr/>
          <p:nvPr/>
        </p:nvCxnSpPr>
        <p:spPr>
          <a:xfrm rot="16200000" flipH="1">
            <a:off x="3672993" y="3435956"/>
            <a:ext cx="858033" cy="60089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xmlns="" id="{5FD7F01E-14B3-422E-A4FA-328D5E0E9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27" y="4165418"/>
            <a:ext cx="10058400" cy="1754555"/>
          </a:xfrm>
          <a:prstGeom prst="rect">
            <a:avLst/>
          </a:prstGeom>
        </p:spPr>
      </p:pic>
      <p:pic>
        <p:nvPicPr>
          <p:cNvPr id="1026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xmlns="" id="{A542B3DC-4C0D-4112-9A28-70C0C85F1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1926" y="671998"/>
            <a:ext cx="1074116" cy="1074116"/>
          </a:xfrm>
          <a:prstGeom prst="rect">
            <a:avLst/>
          </a:prstGeom>
          <a:noFill/>
          <a:ln>
            <a:noFill/>
          </a:ln>
          <a:effectLst>
            <a:reflection endPos="0" dist="508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49318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xmlns="" id="{F786843E-26BB-44F7-8E12-A1FE833FD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1926" y="671998"/>
            <a:ext cx="1074116" cy="1074116"/>
          </a:xfrm>
          <a:prstGeom prst="rect">
            <a:avLst/>
          </a:prstGeom>
          <a:noFill/>
          <a:ln>
            <a:noFill/>
          </a:ln>
          <a:effectLst>
            <a:reflection endPos="0" dist="50800" dir="5400000" sy="-100000" algn="bl" rotWithShape="0"/>
            <a:softEdge rad="0"/>
          </a:effectLst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xmlns="" id="{2BD94C80-F2E0-4216-AE78-CD73F78D1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99416"/>
            <a:ext cx="11029616" cy="1013800"/>
          </a:xfrm>
        </p:spPr>
        <p:txBody>
          <a:bodyPr/>
          <a:lstStyle/>
          <a:p>
            <a:r>
              <a:rPr lang="it-IT" dirty="0"/>
              <a:t>GESTIONE UTENTI</a:t>
            </a:r>
            <a:br>
              <a:rPr lang="it-IT" dirty="0"/>
            </a:br>
            <a:r>
              <a:rPr lang="it-IT" sz="2000" dirty="0"/>
              <a:t>CREAZIONE DI UN UTENTE</a:t>
            </a:r>
            <a:endParaRPr lang="it-IT" dirty="0"/>
          </a:p>
        </p:txBody>
      </p:sp>
      <p:pic>
        <p:nvPicPr>
          <p:cNvPr id="5" name="media1_cyoIbuBu_Zya1">
            <a:hlinkClick r:id="" action="ppaction://media"/>
            <a:extLst>
              <a:ext uri="{FF2B5EF4-FFF2-40B4-BE49-F238E27FC236}">
                <a16:creationId xmlns="" xmlns:a16="http://schemas.microsoft.com/office/drawing/2014/main" id="{5B3759A3-C475-4373-8D4F-24972C79BC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13846" b="16564"/>
          <a:stretch/>
        </p:blipFill>
        <p:spPr>
          <a:xfrm>
            <a:off x="1510599" y="2326781"/>
            <a:ext cx="9251327" cy="348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7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xmlns="" id="{35D164B4-CF49-4FA1-9707-730A18BAA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1926" y="671998"/>
            <a:ext cx="1074116" cy="1074116"/>
          </a:xfrm>
          <a:prstGeom prst="rect">
            <a:avLst/>
          </a:prstGeom>
          <a:noFill/>
          <a:ln>
            <a:noFill/>
          </a:ln>
          <a:effectLst>
            <a:reflection endPos="0" dist="50800" dir="5400000" sy="-100000" algn="bl" rotWithShape="0"/>
            <a:softEdge rad="0"/>
          </a:effectLst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xmlns="" id="{5DA51A65-BFF6-41AC-886B-4F440DE9C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99416"/>
            <a:ext cx="11029616" cy="1013800"/>
          </a:xfrm>
        </p:spPr>
        <p:txBody>
          <a:bodyPr/>
          <a:lstStyle/>
          <a:p>
            <a:r>
              <a:rPr lang="it-IT" dirty="0"/>
              <a:t>GESTIONE UTENTI</a:t>
            </a:r>
            <a:br>
              <a:rPr lang="it-IT" dirty="0"/>
            </a:br>
            <a:r>
              <a:rPr lang="it-IT" sz="2000" dirty="0"/>
              <a:t>MODIFICA DI UN UTENTE</a:t>
            </a:r>
            <a:endParaRPr lang="it-IT" dirty="0"/>
          </a:p>
        </p:txBody>
      </p:sp>
      <p:pic>
        <p:nvPicPr>
          <p:cNvPr id="5" name="media2_YvJlmTH6_XPwM">
            <a:hlinkClick r:id="" action="ppaction://media"/>
            <a:extLst>
              <a:ext uri="{FF2B5EF4-FFF2-40B4-BE49-F238E27FC236}">
                <a16:creationId xmlns="" xmlns:a16="http://schemas.microsoft.com/office/drawing/2014/main" id="{D1CA66D0-0EDD-4B7A-9CC9-0BBB361F9C2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14073" b="16233"/>
          <a:stretch/>
        </p:blipFill>
        <p:spPr>
          <a:xfrm>
            <a:off x="1458686" y="2321259"/>
            <a:ext cx="9303240" cy="3362054"/>
          </a:xfrm>
        </p:spPr>
      </p:pic>
    </p:spTree>
    <p:extLst>
      <p:ext uri="{BB962C8B-B14F-4D97-AF65-F5344CB8AC3E}">
        <p14:creationId xmlns:p14="http://schemas.microsoft.com/office/powerpoint/2010/main" val="100443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Dividendi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2760EE60954914DA5DE02C41FD7020A" ma:contentTypeVersion="6" ma:contentTypeDescription="Creare un nuovo documento." ma:contentTypeScope="" ma:versionID="264655ac625cc261b937bc23dd2646e8">
  <xsd:schema xmlns:xsd="http://www.w3.org/2001/XMLSchema" xmlns:xs="http://www.w3.org/2001/XMLSchema" xmlns:p="http://schemas.microsoft.com/office/2006/metadata/properties" xmlns:ns2="4da17cf3-c9cd-47d8-899d-72f9080b07f5" targetNamespace="http://schemas.microsoft.com/office/2006/metadata/properties" ma:root="true" ma:fieldsID="b03f700020cabff9d22292188018fa6f" ns2:_="">
    <xsd:import namespace="4da17cf3-c9cd-47d8-899d-72f9080b07f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17cf3-c9cd-47d8-899d-72f9080b07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5AF37F2-6EB3-4649-9734-040BD99CDA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a17cf3-c9cd-47d8-899d-72f9080b07f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997B90-A23F-4D2E-8239-D9845EC3141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D95AE69-27B1-4C3D-9F66-716D4B6E877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TM03457464[[fn=Dividendi]]</Template>
  <TotalTime>141</TotalTime>
  <Words>203</Words>
  <Application>Microsoft Office PowerPoint</Application>
  <PresentationFormat>Widescreen</PresentationFormat>
  <Paragraphs>59</Paragraphs>
  <Slides>14</Slides>
  <Notes>0</Notes>
  <HiddenSlides>0</HiddenSlides>
  <MMClips>7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9" baseType="lpstr">
      <vt:lpstr>Arial</vt:lpstr>
      <vt:lpstr>Gill Sans MT</vt:lpstr>
      <vt:lpstr>Wingdings</vt:lpstr>
      <vt:lpstr>Wingdings 2</vt:lpstr>
      <vt:lpstr>Dividendi</vt:lpstr>
      <vt:lpstr>Software Engineering A-H</vt:lpstr>
      <vt:lpstr>DESCRIZIONE DEL PROGETTO</vt:lpstr>
      <vt:lpstr>SCRUM</vt:lpstr>
      <vt:lpstr>Utilizzatori finali del prodotto</vt:lpstr>
      <vt:lpstr>Trello e git</vt:lpstr>
      <vt:lpstr>Prodotto realizzato</vt:lpstr>
      <vt:lpstr>GESTIONE UTENTI VISUALIZZAZIONE DI UN UTENTE</vt:lpstr>
      <vt:lpstr>GESTIONE UTENTI CREAZIONE DI UN UTENTE</vt:lpstr>
      <vt:lpstr>GESTIONE UTENTI MODIFICA DI UN UTENTE</vt:lpstr>
      <vt:lpstr>GESTIONE UTENTI CANCELLAZIONE DI UN UTENTE</vt:lpstr>
      <vt:lpstr>GESTIONE ATTIVITà di manutenzione login e creazione di un’attività</vt:lpstr>
      <vt:lpstr>GESTIONE ATTIVITà di manutenzione modifica di un’attività</vt:lpstr>
      <vt:lpstr>GESTIONE ATTIVITà di manutenzione cancellazione di un’attività</vt:lpstr>
      <vt:lpstr>GESTIONE ATTIVITà di manutenzione assegnazione di un’attività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Engineering A-H</dc:title>
  <dc:creator>Rosario Frontino</dc:creator>
  <cp:lastModifiedBy>Alessia Di Francesco</cp:lastModifiedBy>
  <cp:revision>23</cp:revision>
  <dcterms:created xsi:type="dcterms:W3CDTF">2020-12-17T15:22:39Z</dcterms:created>
  <dcterms:modified xsi:type="dcterms:W3CDTF">2020-12-17T17:47:26Z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0x01010042760EE60954914DA5DE02C41FD7020A</vt:lpwstr>
  </property>
</Properties>
</file>